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p:scale>
          <a:sx n="70" d="100"/>
          <a:sy n="70" d="100"/>
        </p:scale>
        <p:origin x="2299"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4E8E2E-EC17-4C61-AAEE-F43FFFF310C6}" type="datetimeFigureOut">
              <a:rPr lang="en-US" smtClean="0"/>
              <a:t>7/29/2024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BC63D-0F7B-40B0-B937-C5289944B509}" type="slidenum">
              <a:rPr lang="en-US" smtClean="0"/>
              <a:t>‹#›</a:t>
            </a:fld>
            <a:endParaRPr lang="en-US"/>
          </a:p>
        </p:txBody>
      </p:sp>
    </p:spTree>
    <p:extLst>
      <p:ext uri="{BB962C8B-B14F-4D97-AF65-F5344CB8AC3E}">
        <p14:creationId xmlns:p14="http://schemas.microsoft.com/office/powerpoint/2010/main" val="3839096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4E8E2E-EC17-4C61-AAEE-F43FFFF310C6}" type="datetimeFigureOut">
              <a:rPr lang="en-US" smtClean="0"/>
              <a:t>7/29/2024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BC63D-0F7B-40B0-B937-C5289944B509}" type="slidenum">
              <a:rPr lang="en-US" smtClean="0"/>
              <a:t>‹#›</a:t>
            </a:fld>
            <a:endParaRPr lang="en-US"/>
          </a:p>
        </p:txBody>
      </p:sp>
    </p:spTree>
    <p:extLst>
      <p:ext uri="{BB962C8B-B14F-4D97-AF65-F5344CB8AC3E}">
        <p14:creationId xmlns:p14="http://schemas.microsoft.com/office/powerpoint/2010/main" val="801629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4E8E2E-EC17-4C61-AAEE-F43FFFF310C6}" type="datetimeFigureOut">
              <a:rPr lang="en-US" smtClean="0"/>
              <a:t>7/29/2024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BC63D-0F7B-40B0-B937-C5289944B509}" type="slidenum">
              <a:rPr lang="en-US" smtClean="0"/>
              <a:t>‹#›</a:t>
            </a:fld>
            <a:endParaRPr lang="en-US"/>
          </a:p>
        </p:txBody>
      </p:sp>
    </p:spTree>
    <p:extLst>
      <p:ext uri="{BB962C8B-B14F-4D97-AF65-F5344CB8AC3E}">
        <p14:creationId xmlns:p14="http://schemas.microsoft.com/office/powerpoint/2010/main" val="1409675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4E8E2E-EC17-4C61-AAEE-F43FFFF310C6}" type="datetimeFigureOut">
              <a:rPr lang="en-US" smtClean="0"/>
              <a:t>7/29/2024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BC63D-0F7B-40B0-B937-C5289944B509}" type="slidenum">
              <a:rPr lang="en-US" smtClean="0"/>
              <a:t>‹#›</a:t>
            </a:fld>
            <a:endParaRPr lang="en-US"/>
          </a:p>
        </p:txBody>
      </p:sp>
    </p:spTree>
    <p:extLst>
      <p:ext uri="{BB962C8B-B14F-4D97-AF65-F5344CB8AC3E}">
        <p14:creationId xmlns:p14="http://schemas.microsoft.com/office/powerpoint/2010/main" val="4265679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4E8E2E-EC17-4C61-AAEE-F43FFFF310C6}" type="datetimeFigureOut">
              <a:rPr lang="en-US" smtClean="0"/>
              <a:t>7/29/2024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BC63D-0F7B-40B0-B937-C5289944B509}" type="slidenum">
              <a:rPr lang="en-US" smtClean="0"/>
              <a:t>‹#›</a:t>
            </a:fld>
            <a:endParaRPr lang="en-US"/>
          </a:p>
        </p:txBody>
      </p:sp>
    </p:spTree>
    <p:extLst>
      <p:ext uri="{BB962C8B-B14F-4D97-AF65-F5344CB8AC3E}">
        <p14:creationId xmlns:p14="http://schemas.microsoft.com/office/powerpoint/2010/main" val="1502701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4E8E2E-EC17-4C61-AAEE-F43FFFF310C6}" type="datetimeFigureOut">
              <a:rPr lang="en-US" smtClean="0"/>
              <a:t>7/29/2024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0BC63D-0F7B-40B0-B937-C5289944B509}" type="slidenum">
              <a:rPr lang="en-US" smtClean="0"/>
              <a:t>‹#›</a:t>
            </a:fld>
            <a:endParaRPr lang="en-US"/>
          </a:p>
        </p:txBody>
      </p:sp>
    </p:spTree>
    <p:extLst>
      <p:ext uri="{BB962C8B-B14F-4D97-AF65-F5344CB8AC3E}">
        <p14:creationId xmlns:p14="http://schemas.microsoft.com/office/powerpoint/2010/main" val="3056104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4E8E2E-EC17-4C61-AAEE-F43FFFF310C6}" type="datetimeFigureOut">
              <a:rPr lang="en-US" smtClean="0"/>
              <a:t>7/29/2024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0BC63D-0F7B-40B0-B937-C5289944B509}" type="slidenum">
              <a:rPr lang="en-US" smtClean="0"/>
              <a:t>‹#›</a:t>
            </a:fld>
            <a:endParaRPr lang="en-US"/>
          </a:p>
        </p:txBody>
      </p:sp>
    </p:spTree>
    <p:extLst>
      <p:ext uri="{BB962C8B-B14F-4D97-AF65-F5344CB8AC3E}">
        <p14:creationId xmlns:p14="http://schemas.microsoft.com/office/powerpoint/2010/main" val="1747959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4E8E2E-EC17-4C61-AAEE-F43FFFF310C6}" type="datetimeFigureOut">
              <a:rPr lang="en-US" smtClean="0"/>
              <a:t>7/29/2024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0BC63D-0F7B-40B0-B937-C5289944B509}" type="slidenum">
              <a:rPr lang="en-US" smtClean="0"/>
              <a:t>‹#›</a:t>
            </a:fld>
            <a:endParaRPr lang="en-US"/>
          </a:p>
        </p:txBody>
      </p:sp>
    </p:spTree>
    <p:extLst>
      <p:ext uri="{BB962C8B-B14F-4D97-AF65-F5344CB8AC3E}">
        <p14:creationId xmlns:p14="http://schemas.microsoft.com/office/powerpoint/2010/main" val="2253091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4E8E2E-EC17-4C61-AAEE-F43FFFF310C6}" type="datetimeFigureOut">
              <a:rPr lang="en-US" smtClean="0"/>
              <a:t>7/29/2024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0BC63D-0F7B-40B0-B937-C5289944B509}" type="slidenum">
              <a:rPr lang="en-US" smtClean="0"/>
              <a:t>‹#›</a:t>
            </a:fld>
            <a:endParaRPr lang="en-US"/>
          </a:p>
        </p:txBody>
      </p:sp>
    </p:spTree>
    <p:extLst>
      <p:ext uri="{BB962C8B-B14F-4D97-AF65-F5344CB8AC3E}">
        <p14:creationId xmlns:p14="http://schemas.microsoft.com/office/powerpoint/2010/main" val="2870032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54E8E2E-EC17-4C61-AAEE-F43FFFF310C6}" type="datetimeFigureOut">
              <a:rPr lang="en-US" smtClean="0"/>
              <a:t>7/29/2024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0BC63D-0F7B-40B0-B937-C5289944B509}" type="slidenum">
              <a:rPr lang="en-US" smtClean="0"/>
              <a:t>‹#›</a:t>
            </a:fld>
            <a:endParaRPr lang="en-US"/>
          </a:p>
        </p:txBody>
      </p:sp>
    </p:spTree>
    <p:extLst>
      <p:ext uri="{BB962C8B-B14F-4D97-AF65-F5344CB8AC3E}">
        <p14:creationId xmlns:p14="http://schemas.microsoft.com/office/powerpoint/2010/main" val="520530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54E8E2E-EC17-4C61-AAEE-F43FFFF310C6}" type="datetimeFigureOut">
              <a:rPr lang="en-US" smtClean="0"/>
              <a:t>7/29/2024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0BC63D-0F7B-40B0-B937-C5289944B509}" type="slidenum">
              <a:rPr lang="en-US" smtClean="0"/>
              <a:t>‹#›</a:t>
            </a:fld>
            <a:endParaRPr lang="en-US"/>
          </a:p>
        </p:txBody>
      </p:sp>
    </p:spTree>
    <p:extLst>
      <p:ext uri="{BB962C8B-B14F-4D97-AF65-F5344CB8AC3E}">
        <p14:creationId xmlns:p14="http://schemas.microsoft.com/office/powerpoint/2010/main" val="1005731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54E8E2E-EC17-4C61-AAEE-F43FFFF310C6}" type="datetimeFigureOut">
              <a:rPr lang="en-US" smtClean="0"/>
              <a:t>7/29/2024</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60BC63D-0F7B-40B0-B937-C5289944B509}" type="slidenum">
              <a:rPr lang="en-US" smtClean="0"/>
              <a:t>‹#›</a:t>
            </a:fld>
            <a:endParaRPr lang="en-US"/>
          </a:p>
        </p:txBody>
      </p:sp>
    </p:spTree>
    <p:extLst>
      <p:ext uri="{BB962C8B-B14F-4D97-AF65-F5344CB8AC3E}">
        <p14:creationId xmlns:p14="http://schemas.microsoft.com/office/powerpoint/2010/main" val="5543867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Single Corner Rounded 47">
            <a:extLst>
              <a:ext uri="{FF2B5EF4-FFF2-40B4-BE49-F238E27FC236}">
                <a16:creationId xmlns:a16="http://schemas.microsoft.com/office/drawing/2014/main" id="{238FA6FB-6E76-4F68-9A62-0C16191A6E4B}"/>
              </a:ext>
            </a:extLst>
          </p:cNvPr>
          <p:cNvSpPr/>
          <p:nvPr/>
        </p:nvSpPr>
        <p:spPr>
          <a:xfrm rot="5400000">
            <a:off x="-1529333" y="1528052"/>
            <a:ext cx="3645408" cy="589304"/>
          </a:xfrm>
          <a:prstGeom prst="round1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Rounded Corners 46">
            <a:extLst>
              <a:ext uri="{FF2B5EF4-FFF2-40B4-BE49-F238E27FC236}">
                <a16:creationId xmlns:a16="http://schemas.microsoft.com/office/drawing/2014/main" id="{C30ED437-E5FF-4D0D-BF4E-7C5C9B99ACF3}"/>
              </a:ext>
            </a:extLst>
          </p:cNvPr>
          <p:cNvSpPr/>
          <p:nvPr/>
        </p:nvSpPr>
        <p:spPr>
          <a:xfrm>
            <a:off x="2985862" y="563893"/>
            <a:ext cx="3340608" cy="1208390"/>
          </a:xfrm>
          <a:prstGeom prst="roundRect">
            <a:avLst>
              <a:gd name="adj" fmla="val 521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55D75518-1FB7-4E40-B6E7-D1D6B1588BD6}"/>
              </a:ext>
            </a:extLst>
          </p:cNvPr>
          <p:cNvSpPr txBox="1"/>
          <p:nvPr/>
        </p:nvSpPr>
        <p:spPr>
          <a:xfrm>
            <a:off x="2985863" y="1206379"/>
            <a:ext cx="3399580" cy="307777"/>
          </a:xfrm>
          <a:prstGeom prst="rect">
            <a:avLst/>
          </a:prstGeom>
          <a:noFill/>
        </p:spPr>
        <p:txBody>
          <a:bodyPr wrap="square" rtlCol="0">
            <a:spAutoFit/>
          </a:bodyPr>
          <a:lstStyle/>
          <a:p>
            <a:pPr algn="ctr"/>
            <a:r>
              <a:rPr lang="en-US" sz="1400" spc="300" dirty="0">
                <a:latin typeface="Open Sans" panose="020B0606030504020204" pitchFamily="34" charset="0"/>
                <a:ea typeface="Open Sans" panose="020B0606030504020204" pitchFamily="34" charset="0"/>
                <a:cs typeface="Open Sans" panose="020B0606030504020204" pitchFamily="34" charset="0"/>
              </a:rPr>
              <a:t>SOFTWARE DEVELOPER</a:t>
            </a:r>
            <a:endParaRPr lang="en-US" sz="3600" spc="300" dirty="0">
              <a:latin typeface="Open Sans" panose="020B0606030504020204" pitchFamily="34" charset="0"/>
              <a:ea typeface="Open Sans" panose="020B0606030504020204" pitchFamily="34" charset="0"/>
              <a:cs typeface="Open Sans" panose="020B0606030504020204" pitchFamily="34" charset="0"/>
            </a:endParaRPr>
          </a:p>
        </p:txBody>
      </p:sp>
      <p:sp>
        <p:nvSpPr>
          <p:cNvPr id="7" name="TextBox 6">
            <a:extLst>
              <a:ext uri="{FF2B5EF4-FFF2-40B4-BE49-F238E27FC236}">
                <a16:creationId xmlns:a16="http://schemas.microsoft.com/office/drawing/2014/main" id="{21DFF0C6-8DFF-4C56-AB06-F10B96D15D9D}"/>
              </a:ext>
            </a:extLst>
          </p:cNvPr>
          <p:cNvSpPr txBox="1"/>
          <p:nvPr/>
        </p:nvSpPr>
        <p:spPr>
          <a:xfrm>
            <a:off x="2985863" y="765984"/>
            <a:ext cx="3399579" cy="523220"/>
          </a:xfrm>
          <a:prstGeom prst="rect">
            <a:avLst/>
          </a:prstGeom>
          <a:noFill/>
        </p:spPr>
        <p:txBody>
          <a:bodyPr wrap="square">
            <a:spAutoFit/>
          </a:bodyPr>
          <a:lstStyle/>
          <a:p>
            <a:pPr algn="ctr"/>
            <a:r>
              <a:rPr lang="en-US" sz="2800" b="1" spc="300" dirty="0">
                <a:latin typeface="Open Sans" panose="020B0606030504020204" pitchFamily="34" charset="0"/>
                <a:ea typeface="Open Sans" panose="020B0606030504020204" pitchFamily="34" charset="0"/>
                <a:cs typeface="Open Sans" panose="020B0606030504020204" pitchFamily="34" charset="0"/>
              </a:rPr>
              <a:t>ARKIM PHIRI</a:t>
            </a:r>
          </a:p>
        </p:txBody>
      </p:sp>
      <p:sp>
        <p:nvSpPr>
          <p:cNvPr id="8" name="Oval 7">
            <a:extLst>
              <a:ext uri="{FF2B5EF4-FFF2-40B4-BE49-F238E27FC236}">
                <a16:creationId xmlns:a16="http://schemas.microsoft.com/office/drawing/2014/main" id="{A353E573-A0A9-41D7-9EE6-1D3E6FD4E1E9}"/>
              </a:ext>
            </a:extLst>
          </p:cNvPr>
          <p:cNvSpPr/>
          <p:nvPr/>
        </p:nvSpPr>
        <p:spPr>
          <a:xfrm>
            <a:off x="715838" y="558247"/>
            <a:ext cx="1249573" cy="1249573"/>
          </a:xfrm>
          <a:prstGeom prst="ellipse">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a:extLst>
              <a:ext uri="{FF2B5EF4-FFF2-40B4-BE49-F238E27FC236}">
                <a16:creationId xmlns:a16="http://schemas.microsoft.com/office/drawing/2014/main" id="{B17B585A-3CDB-455D-9BE2-1CCD56D31A3A}"/>
              </a:ext>
            </a:extLst>
          </p:cNvPr>
          <p:cNvCxnSpPr>
            <a:cxnSpLocks/>
          </p:cNvCxnSpPr>
          <p:nvPr/>
        </p:nvCxnSpPr>
        <p:spPr>
          <a:xfrm>
            <a:off x="2856091" y="3770884"/>
            <a:ext cx="3550805" cy="0"/>
          </a:xfrm>
          <a:prstGeom prst="line">
            <a:avLst/>
          </a:prstGeom>
        </p:spPr>
        <p:style>
          <a:lnRef idx="1">
            <a:schemeClr val="accent3"/>
          </a:lnRef>
          <a:fillRef idx="0">
            <a:schemeClr val="accent3"/>
          </a:fillRef>
          <a:effectRef idx="0">
            <a:schemeClr val="accent3"/>
          </a:effectRef>
          <a:fontRef idx="minor">
            <a:schemeClr val="tx1"/>
          </a:fontRef>
        </p:style>
      </p:cxnSp>
      <p:sp>
        <p:nvSpPr>
          <p:cNvPr id="11" name="TextBox 10">
            <a:extLst>
              <a:ext uri="{FF2B5EF4-FFF2-40B4-BE49-F238E27FC236}">
                <a16:creationId xmlns:a16="http://schemas.microsoft.com/office/drawing/2014/main" id="{B299AF34-A180-4E21-B1F1-98BE4AFD28E1}"/>
              </a:ext>
            </a:extLst>
          </p:cNvPr>
          <p:cNvSpPr txBox="1"/>
          <p:nvPr/>
        </p:nvSpPr>
        <p:spPr>
          <a:xfrm>
            <a:off x="2891493" y="2136769"/>
            <a:ext cx="1383456" cy="307777"/>
          </a:xfrm>
          <a:prstGeom prst="rect">
            <a:avLst/>
          </a:prstGeom>
          <a:noFill/>
        </p:spPr>
        <p:txBody>
          <a:bodyPr wrap="none" rtlCol="0">
            <a:spAutoFit/>
          </a:bodyPr>
          <a:lstStyle/>
          <a:p>
            <a:r>
              <a:rPr lang="en-US" sz="1400" b="1" spc="300" dirty="0">
                <a:solidFill>
                  <a:srgbClr val="FFC000"/>
                </a:solidFill>
                <a:latin typeface="Open Sans" panose="020B0606030504020204" pitchFamily="34" charset="0"/>
                <a:ea typeface="Open Sans" panose="020B0606030504020204" pitchFamily="34" charset="0"/>
                <a:cs typeface="Open Sans" panose="020B0606030504020204" pitchFamily="34" charset="0"/>
              </a:rPr>
              <a:t>SUMMARY</a:t>
            </a:r>
          </a:p>
        </p:txBody>
      </p:sp>
      <p:sp>
        <p:nvSpPr>
          <p:cNvPr id="12" name="TextBox 11">
            <a:extLst>
              <a:ext uri="{FF2B5EF4-FFF2-40B4-BE49-F238E27FC236}">
                <a16:creationId xmlns:a16="http://schemas.microsoft.com/office/drawing/2014/main" id="{5456F5EF-0A93-40FF-BEFD-99319F2F3241}"/>
              </a:ext>
            </a:extLst>
          </p:cNvPr>
          <p:cNvSpPr txBox="1"/>
          <p:nvPr/>
        </p:nvSpPr>
        <p:spPr>
          <a:xfrm>
            <a:off x="552011" y="1996908"/>
            <a:ext cx="1680396" cy="1517082"/>
          </a:xfrm>
          <a:prstGeom prst="rect">
            <a:avLst/>
          </a:prstGeom>
          <a:noFill/>
        </p:spPr>
        <p:txBody>
          <a:bodyPr wrap="none" rtlCol="0">
            <a:spAutoFit/>
          </a:bodyPr>
          <a:lstStyle/>
          <a:p>
            <a:pPr>
              <a:lnSpc>
                <a:spcPct val="200000"/>
              </a:lnSpc>
            </a:pPr>
            <a:r>
              <a:rPr lang="en-US" sz="1200" dirty="0">
                <a:latin typeface="Open Sans" panose="020B0606030504020204" pitchFamily="34" charset="0"/>
                <a:ea typeface="Open Sans" panose="020B0606030504020204" pitchFamily="34" charset="0"/>
                <a:cs typeface="Open Sans" panose="020B0606030504020204" pitchFamily="34" charset="0"/>
              </a:rPr>
              <a:t>+260 977 000 000</a:t>
            </a:r>
          </a:p>
          <a:p>
            <a:pPr>
              <a:lnSpc>
                <a:spcPct val="200000"/>
              </a:lnSpc>
            </a:pPr>
            <a:r>
              <a:rPr lang="en-US" sz="1200" dirty="0">
                <a:latin typeface="Open Sans" panose="020B0606030504020204" pitchFamily="34" charset="0"/>
                <a:ea typeface="Open Sans" panose="020B0606030504020204" pitchFamily="34" charset="0"/>
                <a:cs typeface="Open Sans" panose="020B0606030504020204" pitchFamily="34" charset="0"/>
              </a:rPr>
              <a:t>Email@email.com</a:t>
            </a:r>
          </a:p>
          <a:p>
            <a:pPr>
              <a:lnSpc>
                <a:spcPct val="200000"/>
              </a:lnSpc>
            </a:pPr>
            <a:r>
              <a:rPr lang="en-US" sz="1200" dirty="0">
                <a:latin typeface="Open Sans" panose="020B0606030504020204" pitchFamily="34" charset="0"/>
                <a:ea typeface="Open Sans" panose="020B0606030504020204" pitchFamily="34" charset="0"/>
                <a:cs typeface="Open Sans" panose="020B0606030504020204" pitchFamily="34" charset="0"/>
              </a:rPr>
              <a:t>Central Park, Lusaka.</a:t>
            </a:r>
          </a:p>
          <a:p>
            <a:pPr>
              <a:lnSpc>
                <a:spcPct val="200000"/>
              </a:lnSpc>
            </a:pPr>
            <a:r>
              <a:rPr lang="en-US" sz="1200" dirty="0">
                <a:latin typeface="Open Sans" panose="020B0606030504020204" pitchFamily="34" charset="0"/>
                <a:ea typeface="Open Sans" panose="020B0606030504020204" pitchFamily="34" charset="0"/>
                <a:cs typeface="Open Sans" panose="020B0606030504020204" pitchFamily="34" charset="0"/>
              </a:rPr>
              <a:t>Arkiana.com</a:t>
            </a:r>
          </a:p>
        </p:txBody>
      </p:sp>
      <p:sp>
        <p:nvSpPr>
          <p:cNvPr id="13" name="TextBox 12">
            <a:extLst>
              <a:ext uri="{FF2B5EF4-FFF2-40B4-BE49-F238E27FC236}">
                <a16:creationId xmlns:a16="http://schemas.microsoft.com/office/drawing/2014/main" id="{70DD6B34-2F57-48A5-AA63-87368702E54D}"/>
              </a:ext>
            </a:extLst>
          </p:cNvPr>
          <p:cNvSpPr txBox="1"/>
          <p:nvPr/>
        </p:nvSpPr>
        <p:spPr>
          <a:xfrm>
            <a:off x="2902262" y="2427781"/>
            <a:ext cx="3277659" cy="1107996"/>
          </a:xfrm>
          <a:prstGeom prst="rect">
            <a:avLst/>
          </a:prstGeom>
          <a:noFill/>
        </p:spPr>
        <p:txBody>
          <a:bodyPr wrap="square" rtlCol="0">
            <a:spAutoFit/>
          </a:bodyPr>
          <a:lstStyle/>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I am a software developer and content creator with </a:t>
            </a:r>
            <a:r>
              <a:rPr lang="en-US" sz="1100" b="0" i="0" dirty="0">
                <a:solidFill>
                  <a:schemeClr val="tx1">
                    <a:lumMod val="65000"/>
                    <a:lumOff val="35000"/>
                  </a:schemeClr>
                </a:solidFill>
                <a:effectLst/>
                <a:latin typeface="Open Sans" panose="020B0606030504020204" pitchFamily="34" charset="0"/>
                <a:ea typeface="Open Sans" panose="020B0606030504020204" pitchFamily="34" charset="0"/>
                <a:cs typeface="Open Sans" panose="020B0606030504020204" pitchFamily="34" charset="0"/>
              </a:rPr>
              <a:t>Lorem ipsum dolor sit amet, consectetur adipiscing elit, sed do eiusmod tempor incididunt ut labore et dolore magna aliqua. Ut enim ad minim veniam, quis nostrud exercitation ullamco laboris nisi ut aliquip ex ea </a:t>
            </a:r>
            <a:endPar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TextBox 13">
            <a:extLst>
              <a:ext uri="{FF2B5EF4-FFF2-40B4-BE49-F238E27FC236}">
                <a16:creationId xmlns:a16="http://schemas.microsoft.com/office/drawing/2014/main" id="{5D113563-458D-4297-A944-6DE6C7020241}"/>
              </a:ext>
            </a:extLst>
          </p:cNvPr>
          <p:cNvSpPr txBox="1"/>
          <p:nvPr/>
        </p:nvSpPr>
        <p:spPr>
          <a:xfrm>
            <a:off x="343933" y="4085964"/>
            <a:ext cx="994183" cy="307777"/>
          </a:xfrm>
          <a:prstGeom prst="rect">
            <a:avLst/>
          </a:prstGeom>
          <a:noFill/>
        </p:spPr>
        <p:txBody>
          <a:bodyPr wrap="none" rtlCol="0">
            <a:spAutoFit/>
          </a:bodyPr>
          <a:lstStyle/>
          <a:p>
            <a:r>
              <a:rPr lang="en-US" sz="1400" b="1" spc="300" dirty="0">
                <a:solidFill>
                  <a:srgbClr val="FFC000"/>
                </a:solidFill>
                <a:latin typeface="Open Sans" panose="020B0606030504020204" pitchFamily="34" charset="0"/>
                <a:ea typeface="Open Sans" panose="020B0606030504020204" pitchFamily="34" charset="0"/>
                <a:cs typeface="Open Sans" panose="020B0606030504020204" pitchFamily="34" charset="0"/>
              </a:rPr>
              <a:t>SKILLS</a:t>
            </a:r>
          </a:p>
        </p:txBody>
      </p:sp>
      <p:sp>
        <p:nvSpPr>
          <p:cNvPr id="15" name="TextBox 14">
            <a:extLst>
              <a:ext uri="{FF2B5EF4-FFF2-40B4-BE49-F238E27FC236}">
                <a16:creationId xmlns:a16="http://schemas.microsoft.com/office/drawing/2014/main" id="{DC0E8673-278C-4530-8892-BD061B51941C}"/>
              </a:ext>
            </a:extLst>
          </p:cNvPr>
          <p:cNvSpPr txBox="1"/>
          <p:nvPr/>
        </p:nvSpPr>
        <p:spPr>
          <a:xfrm>
            <a:off x="2856091" y="4059652"/>
            <a:ext cx="2435282" cy="307777"/>
          </a:xfrm>
          <a:prstGeom prst="rect">
            <a:avLst/>
          </a:prstGeom>
          <a:noFill/>
        </p:spPr>
        <p:txBody>
          <a:bodyPr wrap="none" rtlCol="0">
            <a:spAutoFit/>
          </a:bodyPr>
          <a:lstStyle/>
          <a:p>
            <a:r>
              <a:rPr lang="en-US" sz="1400" b="1" spc="300" dirty="0">
                <a:solidFill>
                  <a:srgbClr val="FFC000"/>
                </a:solidFill>
                <a:latin typeface="Open Sans" panose="020B0606030504020204" pitchFamily="34" charset="0"/>
                <a:ea typeface="Open Sans" panose="020B0606030504020204" pitchFamily="34" charset="0"/>
                <a:cs typeface="Open Sans" panose="020B0606030504020204" pitchFamily="34" charset="0"/>
              </a:rPr>
              <a:t>WORK EXPERIENCE</a:t>
            </a:r>
          </a:p>
        </p:txBody>
      </p:sp>
      <p:sp>
        <p:nvSpPr>
          <p:cNvPr id="16" name="TextBox 15">
            <a:extLst>
              <a:ext uri="{FF2B5EF4-FFF2-40B4-BE49-F238E27FC236}">
                <a16:creationId xmlns:a16="http://schemas.microsoft.com/office/drawing/2014/main" id="{C1D47141-5FD2-4179-9360-82F83759659E}"/>
              </a:ext>
            </a:extLst>
          </p:cNvPr>
          <p:cNvSpPr txBox="1"/>
          <p:nvPr/>
        </p:nvSpPr>
        <p:spPr>
          <a:xfrm>
            <a:off x="353992" y="4359163"/>
            <a:ext cx="1745991" cy="339837"/>
          </a:xfrm>
          <a:prstGeom prst="rect">
            <a:avLst/>
          </a:prstGeom>
          <a:noFill/>
        </p:spPr>
        <p:txBody>
          <a:bodyPr wrap="none" rtlCol="0">
            <a:spAutoFit/>
          </a:bodyPr>
          <a:lstStyle/>
          <a:p>
            <a:pPr>
              <a:lnSpc>
                <a:spcPct val="150000"/>
              </a:lnSpc>
            </a:pPr>
            <a:r>
              <a:rPr lang="en-US" sz="1200" spc="300" dirty="0">
                <a:latin typeface="Open Sans" panose="020B0606030504020204" pitchFamily="34" charset="0"/>
                <a:ea typeface="Open Sans" panose="020B0606030504020204" pitchFamily="34" charset="0"/>
                <a:cs typeface="Open Sans" panose="020B0606030504020204" pitchFamily="34" charset="0"/>
              </a:rPr>
              <a:t>PROFESSIONAL</a:t>
            </a:r>
          </a:p>
        </p:txBody>
      </p:sp>
      <p:sp>
        <p:nvSpPr>
          <p:cNvPr id="17" name="TextBox 16">
            <a:extLst>
              <a:ext uri="{FF2B5EF4-FFF2-40B4-BE49-F238E27FC236}">
                <a16:creationId xmlns:a16="http://schemas.microsoft.com/office/drawing/2014/main" id="{5D33C2F5-38C3-4EB4-A7D9-AAA779424D64}"/>
              </a:ext>
            </a:extLst>
          </p:cNvPr>
          <p:cNvSpPr txBox="1"/>
          <p:nvPr/>
        </p:nvSpPr>
        <p:spPr>
          <a:xfrm>
            <a:off x="352044" y="4691324"/>
            <a:ext cx="2551260" cy="1107996"/>
          </a:xfrm>
          <a:prstGeom prst="rect">
            <a:avLst/>
          </a:prstGeom>
          <a:noFill/>
        </p:spPr>
        <p:txBody>
          <a:bodyPr wrap="square" rtlCol="0">
            <a:spAutoFit/>
          </a:bodyPr>
          <a:lstStyle/>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Programming</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Content Creation</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Digital Marketing</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Data Analysis &amp; Visualization with Excel, Power BI, Tableau, Looker</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Video Editing</a:t>
            </a:r>
          </a:p>
        </p:txBody>
      </p:sp>
      <p:sp>
        <p:nvSpPr>
          <p:cNvPr id="18" name="TextBox 17">
            <a:extLst>
              <a:ext uri="{FF2B5EF4-FFF2-40B4-BE49-F238E27FC236}">
                <a16:creationId xmlns:a16="http://schemas.microsoft.com/office/drawing/2014/main" id="{2D1B8814-B532-4406-946E-CB2E34820E90}"/>
              </a:ext>
            </a:extLst>
          </p:cNvPr>
          <p:cNvSpPr txBox="1"/>
          <p:nvPr/>
        </p:nvSpPr>
        <p:spPr>
          <a:xfrm>
            <a:off x="352044" y="6366106"/>
            <a:ext cx="1585178" cy="307777"/>
          </a:xfrm>
          <a:prstGeom prst="rect">
            <a:avLst/>
          </a:prstGeom>
          <a:noFill/>
        </p:spPr>
        <p:txBody>
          <a:bodyPr wrap="none" rtlCol="0">
            <a:spAutoFit/>
          </a:bodyPr>
          <a:lstStyle/>
          <a:p>
            <a:r>
              <a:rPr lang="en-US" sz="1400" b="1" spc="300" dirty="0">
                <a:solidFill>
                  <a:srgbClr val="FFC000"/>
                </a:solidFill>
                <a:latin typeface="Open Sans" panose="020B0606030504020204" pitchFamily="34" charset="0"/>
                <a:ea typeface="Open Sans" panose="020B0606030504020204" pitchFamily="34" charset="0"/>
                <a:cs typeface="Open Sans" panose="020B0606030504020204" pitchFamily="34" charset="0"/>
              </a:rPr>
              <a:t>EDUCATION</a:t>
            </a:r>
          </a:p>
        </p:txBody>
      </p:sp>
      <p:sp>
        <p:nvSpPr>
          <p:cNvPr id="19" name="TextBox 18">
            <a:extLst>
              <a:ext uri="{FF2B5EF4-FFF2-40B4-BE49-F238E27FC236}">
                <a16:creationId xmlns:a16="http://schemas.microsoft.com/office/drawing/2014/main" id="{F406D80E-E459-47E2-8D97-25EAE5EB976B}"/>
              </a:ext>
            </a:extLst>
          </p:cNvPr>
          <p:cNvSpPr txBox="1"/>
          <p:nvPr/>
        </p:nvSpPr>
        <p:spPr>
          <a:xfrm>
            <a:off x="757973" y="6686671"/>
            <a:ext cx="1981563" cy="600164"/>
          </a:xfrm>
          <a:prstGeom prst="rect">
            <a:avLst/>
          </a:prstGeom>
          <a:noFill/>
        </p:spPr>
        <p:txBody>
          <a:bodyPr wrap="square" rtlCol="0">
            <a:spAutoFit/>
          </a:bodyPr>
          <a:lstStyle/>
          <a:p>
            <a:r>
              <a:rPr lang="en-US" sz="1100" b="1" dirty="0">
                <a:latin typeface="Open Sans" panose="020B0606030504020204" pitchFamily="34" charset="0"/>
                <a:ea typeface="Open Sans" panose="020B0606030504020204" pitchFamily="34" charset="0"/>
                <a:cs typeface="Open Sans" panose="020B0606030504020204" pitchFamily="34" charset="0"/>
              </a:rPr>
              <a:t>UNIVERSITY OF ZAMBIA</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Electrical Engineering</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2017 - 2021</a:t>
            </a:r>
          </a:p>
        </p:txBody>
      </p:sp>
      <p:sp>
        <p:nvSpPr>
          <p:cNvPr id="20" name="TextBox 19">
            <a:extLst>
              <a:ext uri="{FF2B5EF4-FFF2-40B4-BE49-F238E27FC236}">
                <a16:creationId xmlns:a16="http://schemas.microsoft.com/office/drawing/2014/main" id="{114E83A8-729C-41B0-988D-C30241478761}"/>
              </a:ext>
            </a:extLst>
          </p:cNvPr>
          <p:cNvSpPr txBox="1"/>
          <p:nvPr/>
        </p:nvSpPr>
        <p:spPr>
          <a:xfrm>
            <a:off x="757973" y="7599873"/>
            <a:ext cx="1912541" cy="600164"/>
          </a:xfrm>
          <a:prstGeom prst="rect">
            <a:avLst/>
          </a:prstGeom>
          <a:noFill/>
        </p:spPr>
        <p:txBody>
          <a:bodyPr wrap="square" rtlCol="0">
            <a:spAutoFit/>
          </a:bodyPr>
          <a:lstStyle/>
          <a:p>
            <a:r>
              <a:rPr lang="en-US" sz="1100" b="1" dirty="0">
                <a:latin typeface="Open Sans" panose="020B0606030504020204" pitchFamily="34" charset="0"/>
                <a:ea typeface="Open Sans" panose="020B0606030504020204" pitchFamily="34" charset="0"/>
                <a:cs typeface="Open Sans" panose="020B0606030504020204" pitchFamily="34" charset="0"/>
              </a:rPr>
              <a:t>KABULONGA BOYS</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Grade 12 Certificate</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2012 - 2014</a:t>
            </a:r>
          </a:p>
        </p:txBody>
      </p:sp>
      <p:sp>
        <p:nvSpPr>
          <p:cNvPr id="21" name="TextBox 20">
            <a:extLst>
              <a:ext uri="{FF2B5EF4-FFF2-40B4-BE49-F238E27FC236}">
                <a16:creationId xmlns:a16="http://schemas.microsoft.com/office/drawing/2014/main" id="{9D267A20-0B6F-49EA-BEA3-D6884C607197}"/>
              </a:ext>
            </a:extLst>
          </p:cNvPr>
          <p:cNvSpPr txBox="1"/>
          <p:nvPr/>
        </p:nvSpPr>
        <p:spPr>
          <a:xfrm>
            <a:off x="757973" y="8513075"/>
            <a:ext cx="1821101" cy="600164"/>
          </a:xfrm>
          <a:prstGeom prst="rect">
            <a:avLst/>
          </a:prstGeom>
          <a:noFill/>
        </p:spPr>
        <p:txBody>
          <a:bodyPr wrap="square" rtlCol="0">
            <a:spAutoFit/>
          </a:bodyPr>
          <a:lstStyle/>
          <a:p>
            <a:r>
              <a:rPr lang="en-US" sz="1100" b="1" dirty="0">
                <a:latin typeface="Open Sans" panose="020B0606030504020204" pitchFamily="34" charset="0"/>
                <a:ea typeface="Open Sans" panose="020B0606030504020204" pitchFamily="34" charset="0"/>
                <a:cs typeface="Open Sans" panose="020B0606030504020204" pitchFamily="34" charset="0"/>
              </a:rPr>
              <a:t>PRINCE TAKAMADO</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Grade 9 Certificate</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2010 - 2011</a:t>
            </a:r>
          </a:p>
        </p:txBody>
      </p:sp>
      <p:cxnSp>
        <p:nvCxnSpPr>
          <p:cNvPr id="22" name="Straight Connector 21">
            <a:extLst>
              <a:ext uri="{FF2B5EF4-FFF2-40B4-BE49-F238E27FC236}">
                <a16:creationId xmlns:a16="http://schemas.microsoft.com/office/drawing/2014/main" id="{5B8F8D8E-8169-41A2-8D40-FE4542EBBCC3}"/>
              </a:ext>
            </a:extLst>
          </p:cNvPr>
          <p:cNvCxnSpPr>
            <a:cxnSpLocks/>
          </p:cNvCxnSpPr>
          <p:nvPr/>
        </p:nvCxnSpPr>
        <p:spPr>
          <a:xfrm>
            <a:off x="448100" y="6085840"/>
            <a:ext cx="1342600" cy="0"/>
          </a:xfrm>
          <a:prstGeom prst="line">
            <a:avLst/>
          </a:prstGeom>
        </p:spPr>
        <p:style>
          <a:lnRef idx="1">
            <a:schemeClr val="accent3"/>
          </a:lnRef>
          <a:fillRef idx="0">
            <a:schemeClr val="accent3"/>
          </a:fillRef>
          <a:effectRef idx="0">
            <a:schemeClr val="accent3"/>
          </a:effectRef>
          <a:fontRef idx="minor">
            <a:schemeClr val="tx1"/>
          </a:fontRef>
        </p:style>
      </p:cxnSp>
      <p:sp>
        <p:nvSpPr>
          <p:cNvPr id="23" name="TextBox 22">
            <a:extLst>
              <a:ext uri="{FF2B5EF4-FFF2-40B4-BE49-F238E27FC236}">
                <a16:creationId xmlns:a16="http://schemas.microsoft.com/office/drawing/2014/main" id="{F202D306-0473-445E-B866-AB8F2835C344}"/>
              </a:ext>
            </a:extLst>
          </p:cNvPr>
          <p:cNvSpPr txBox="1"/>
          <p:nvPr/>
        </p:nvSpPr>
        <p:spPr>
          <a:xfrm>
            <a:off x="3285534" y="4358234"/>
            <a:ext cx="3277659" cy="938719"/>
          </a:xfrm>
          <a:prstGeom prst="rect">
            <a:avLst/>
          </a:prstGeom>
          <a:noFill/>
        </p:spPr>
        <p:txBody>
          <a:bodyPr wrap="square" rtlCol="0">
            <a:spAutoFit/>
          </a:bodyPr>
          <a:lstStyle/>
          <a:p>
            <a:r>
              <a:rPr lang="en-US" sz="1100" b="1" dirty="0">
                <a:latin typeface="Open Sans" panose="020B0606030504020204" pitchFamily="34" charset="0"/>
                <a:ea typeface="Open Sans" panose="020B0606030504020204" pitchFamily="34" charset="0"/>
                <a:cs typeface="Open Sans" panose="020B0606030504020204" pitchFamily="34" charset="0"/>
              </a:rPr>
              <a:t>SOFTWARE DEVELOPER</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Company Name	|	2020 – 2022</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Duties and responsibilities</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Duties and responsibilities</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Duties and responsibilities</a:t>
            </a:r>
          </a:p>
        </p:txBody>
      </p:sp>
      <p:sp>
        <p:nvSpPr>
          <p:cNvPr id="24" name="TextBox 23">
            <a:extLst>
              <a:ext uri="{FF2B5EF4-FFF2-40B4-BE49-F238E27FC236}">
                <a16:creationId xmlns:a16="http://schemas.microsoft.com/office/drawing/2014/main" id="{08C986F8-6905-48B9-B9A0-E649981D0FDC}"/>
              </a:ext>
            </a:extLst>
          </p:cNvPr>
          <p:cNvSpPr txBox="1"/>
          <p:nvPr/>
        </p:nvSpPr>
        <p:spPr>
          <a:xfrm>
            <a:off x="3285533" y="5666120"/>
            <a:ext cx="3277659" cy="938719"/>
          </a:xfrm>
          <a:prstGeom prst="rect">
            <a:avLst/>
          </a:prstGeom>
          <a:noFill/>
        </p:spPr>
        <p:txBody>
          <a:bodyPr wrap="square" rtlCol="0">
            <a:spAutoFit/>
          </a:bodyPr>
          <a:lstStyle/>
          <a:p>
            <a:r>
              <a:rPr lang="en-US" sz="1100" b="1" dirty="0">
                <a:latin typeface="Open Sans" panose="020B0606030504020204" pitchFamily="34" charset="0"/>
                <a:ea typeface="Open Sans" panose="020B0606030504020204" pitchFamily="34" charset="0"/>
                <a:cs typeface="Open Sans" panose="020B0606030504020204" pitchFamily="34" charset="0"/>
              </a:rPr>
              <a:t>JOB POSITION</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Company Name	|	2020 – 2022</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Duties and responsibilities</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Duties and responsibilities</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Duties and responsibilities</a:t>
            </a:r>
          </a:p>
        </p:txBody>
      </p:sp>
      <p:sp>
        <p:nvSpPr>
          <p:cNvPr id="25" name="TextBox 24">
            <a:extLst>
              <a:ext uri="{FF2B5EF4-FFF2-40B4-BE49-F238E27FC236}">
                <a16:creationId xmlns:a16="http://schemas.microsoft.com/office/drawing/2014/main" id="{1F02ECA9-6801-4861-ABC4-854F35B317F9}"/>
              </a:ext>
            </a:extLst>
          </p:cNvPr>
          <p:cNvSpPr txBox="1"/>
          <p:nvPr/>
        </p:nvSpPr>
        <p:spPr>
          <a:xfrm>
            <a:off x="3285532" y="6974006"/>
            <a:ext cx="3277659" cy="938719"/>
          </a:xfrm>
          <a:prstGeom prst="rect">
            <a:avLst/>
          </a:prstGeom>
          <a:noFill/>
        </p:spPr>
        <p:txBody>
          <a:bodyPr wrap="square" rtlCol="0">
            <a:spAutoFit/>
          </a:bodyPr>
          <a:lstStyle/>
          <a:p>
            <a:r>
              <a:rPr lang="en-US" sz="1100" b="1" dirty="0">
                <a:latin typeface="Open Sans" panose="020B0606030504020204" pitchFamily="34" charset="0"/>
                <a:ea typeface="Open Sans" panose="020B0606030504020204" pitchFamily="34" charset="0"/>
                <a:cs typeface="Open Sans" panose="020B0606030504020204" pitchFamily="34" charset="0"/>
              </a:rPr>
              <a:t>JOB POSITION</a:t>
            </a:r>
          </a:p>
          <a:p>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Company Name	|	2020 – 2022</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Duties and responsibilities</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Duties and responsibilities</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Duties and responsibilities</a:t>
            </a:r>
          </a:p>
        </p:txBody>
      </p:sp>
      <p:sp>
        <p:nvSpPr>
          <p:cNvPr id="26" name="TextBox 25">
            <a:extLst>
              <a:ext uri="{FF2B5EF4-FFF2-40B4-BE49-F238E27FC236}">
                <a16:creationId xmlns:a16="http://schemas.microsoft.com/office/drawing/2014/main" id="{2B06E749-EB12-4298-85AD-BE5DB4B8FA7C}"/>
              </a:ext>
            </a:extLst>
          </p:cNvPr>
          <p:cNvSpPr txBox="1"/>
          <p:nvPr/>
        </p:nvSpPr>
        <p:spPr>
          <a:xfrm>
            <a:off x="2891493" y="8272713"/>
            <a:ext cx="1231427" cy="307777"/>
          </a:xfrm>
          <a:prstGeom prst="rect">
            <a:avLst/>
          </a:prstGeom>
          <a:noFill/>
        </p:spPr>
        <p:txBody>
          <a:bodyPr wrap="none" rtlCol="0">
            <a:spAutoFit/>
          </a:bodyPr>
          <a:lstStyle/>
          <a:p>
            <a:r>
              <a:rPr lang="en-US" sz="1400" b="1" spc="300" dirty="0">
                <a:solidFill>
                  <a:srgbClr val="FFC000"/>
                </a:solidFill>
                <a:latin typeface="Open Sans" panose="020B0606030504020204" pitchFamily="34" charset="0"/>
                <a:ea typeface="Open Sans" panose="020B0606030504020204" pitchFamily="34" charset="0"/>
                <a:cs typeface="Open Sans" panose="020B0606030504020204" pitchFamily="34" charset="0"/>
              </a:rPr>
              <a:t>HOBBIES</a:t>
            </a:r>
          </a:p>
        </p:txBody>
      </p:sp>
      <p:sp>
        <p:nvSpPr>
          <p:cNvPr id="27" name="TextBox 26">
            <a:extLst>
              <a:ext uri="{FF2B5EF4-FFF2-40B4-BE49-F238E27FC236}">
                <a16:creationId xmlns:a16="http://schemas.microsoft.com/office/drawing/2014/main" id="{C4DBE11F-6230-446E-ABCC-089E7E2FB535}"/>
              </a:ext>
            </a:extLst>
          </p:cNvPr>
          <p:cNvSpPr txBox="1"/>
          <p:nvPr/>
        </p:nvSpPr>
        <p:spPr>
          <a:xfrm>
            <a:off x="3259386" y="8547291"/>
            <a:ext cx="1666689" cy="600164"/>
          </a:xfrm>
          <a:prstGeom prst="rect">
            <a:avLst/>
          </a:prstGeom>
          <a:noFill/>
        </p:spPr>
        <p:txBody>
          <a:bodyPr wrap="square" rtlCol="0">
            <a:spAutoFit/>
          </a:bodyPr>
          <a:lstStyle/>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Hobby</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Hobby 2</a:t>
            </a:r>
          </a:p>
          <a:p>
            <a:pPr marL="171450" indent="-171450">
              <a:buFont typeface="Arial" panose="020B0604020202020204" pitchFamily="34" charset="0"/>
              <a:buChar char="•"/>
            </a:pPr>
            <a:r>
              <a:rPr lang="en-US" sz="1100" dirty="0">
                <a:solidFill>
                  <a:schemeClr val="tx1">
                    <a:lumMod val="65000"/>
                    <a:lumOff val="35000"/>
                  </a:schemeClr>
                </a:solidFill>
                <a:latin typeface="Open Sans" panose="020B0606030504020204" pitchFamily="34" charset="0"/>
                <a:ea typeface="Open Sans" panose="020B0606030504020204" pitchFamily="34" charset="0"/>
                <a:cs typeface="Open Sans" panose="020B0606030504020204" pitchFamily="34" charset="0"/>
              </a:rPr>
              <a:t>Hobby 3</a:t>
            </a:r>
          </a:p>
        </p:txBody>
      </p:sp>
      <p:cxnSp>
        <p:nvCxnSpPr>
          <p:cNvPr id="29" name="Straight Connector 28">
            <a:extLst>
              <a:ext uri="{FF2B5EF4-FFF2-40B4-BE49-F238E27FC236}">
                <a16:creationId xmlns:a16="http://schemas.microsoft.com/office/drawing/2014/main" id="{0E01E2F7-6624-4A6D-8326-784369096C24}"/>
              </a:ext>
            </a:extLst>
          </p:cNvPr>
          <p:cNvCxnSpPr>
            <a:cxnSpLocks/>
          </p:cNvCxnSpPr>
          <p:nvPr/>
        </p:nvCxnSpPr>
        <p:spPr>
          <a:xfrm>
            <a:off x="3032844" y="4466714"/>
            <a:ext cx="0" cy="3260521"/>
          </a:xfrm>
          <a:prstGeom prst="line">
            <a:avLst/>
          </a:prstGeom>
        </p:spPr>
        <p:style>
          <a:lnRef idx="1">
            <a:schemeClr val="accent3"/>
          </a:lnRef>
          <a:fillRef idx="0">
            <a:schemeClr val="accent3"/>
          </a:fillRef>
          <a:effectRef idx="0">
            <a:schemeClr val="accent3"/>
          </a:effectRef>
          <a:fontRef idx="minor">
            <a:schemeClr val="tx1"/>
          </a:fontRef>
        </p:style>
      </p:cxnSp>
      <p:cxnSp>
        <p:nvCxnSpPr>
          <p:cNvPr id="30" name="Straight Connector 29">
            <a:extLst>
              <a:ext uri="{FF2B5EF4-FFF2-40B4-BE49-F238E27FC236}">
                <a16:creationId xmlns:a16="http://schemas.microsoft.com/office/drawing/2014/main" id="{FED0D66B-3EFB-4833-A680-EEC6C10544A6}"/>
              </a:ext>
            </a:extLst>
          </p:cNvPr>
          <p:cNvCxnSpPr>
            <a:cxnSpLocks/>
          </p:cNvCxnSpPr>
          <p:nvPr/>
        </p:nvCxnSpPr>
        <p:spPr>
          <a:xfrm>
            <a:off x="3032844" y="8580556"/>
            <a:ext cx="0" cy="737616"/>
          </a:xfrm>
          <a:prstGeom prst="line">
            <a:avLst/>
          </a:prstGeom>
        </p:spPr>
        <p:style>
          <a:lnRef idx="1">
            <a:schemeClr val="accent3"/>
          </a:lnRef>
          <a:fillRef idx="0">
            <a:schemeClr val="accent3"/>
          </a:fillRef>
          <a:effectRef idx="0">
            <a:schemeClr val="accent3"/>
          </a:effectRef>
          <a:fontRef idx="minor">
            <a:schemeClr val="tx1"/>
          </a:fontRef>
        </p:style>
      </p:cxnSp>
      <p:cxnSp>
        <p:nvCxnSpPr>
          <p:cNvPr id="31" name="Straight Connector 30">
            <a:extLst>
              <a:ext uri="{FF2B5EF4-FFF2-40B4-BE49-F238E27FC236}">
                <a16:creationId xmlns:a16="http://schemas.microsoft.com/office/drawing/2014/main" id="{13188432-D682-4313-BC65-9B78DB0571ED}"/>
              </a:ext>
            </a:extLst>
          </p:cNvPr>
          <p:cNvCxnSpPr>
            <a:cxnSpLocks/>
          </p:cNvCxnSpPr>
          <p:nvPr/>
        </p:nvCxnSpPr>
        <p:spPr>
          <a:xfrm>
            <a:off x="544491" y="6744946"/>
            <a:ext cx="0" cy="2437157"/>
          </a:xfrm>
          <a:prstGeom prst="line">
            <a:avLst/>
          </a:prstGeom>
        </p:spPr>
        <p:style>
          <a:lnRef idx="1">
            <a:schemeClr val="accent3"/>
          </a:lnRef>
          <a:fillRef idx="0">
            <a:schemeClr val="accent3"/>
          </a:fillRef>
          <a:effectRef idx="0">
            <a:schemeClr val="accent3"/>
          </a:effectRef>
          <a:fontRef idx="minor">
            <a:schemeClr val="tx1"/>
          </a:fontRef>
        </p:style>
      </p:cxnSp>
      <p:cxnSp>
        <p:nvCxnSpPr>
          <p:cNvPr id="32" name="Straight Connector 31">
            <a:extLst>
              <a:ext uri="{FF2B5EF4-FFF2-40B4-BE49-F238E27FC236}">
                <a16:creationId xmlns:a16="http://schemas.microsoft.com/office/drawing/2014/main" id="{08FEEDC0-E145-4C7F-BEAB-D22F57A8541F}"/>
              </a:ext>
            </a:extLst>
          </p:cNvPr>
          <p:cNvCxnSpPr>
            <a:cxnSpLocks/>
          </p:cNvCxnSpPr>
          <p:nvPr/>
        </p:nvCxnSpPr>
        <p:spPr>
          <a:xfrm>
            <a:off x="2987566" y="8143577"/>
            <a:ext cx="1342600" cy="0"/>
          </a:xfrm>
          <a:prstGeom prst="line">
            <a:avLst/>
          </a:prstGeom>
        </p:spPr>
        <p:style>
          <a:lnRef idx="1">
            <a:schemeClr val="accent3"/>
          </a:lnRef>
          <a:fillRef idx="0">
            <a:schemeClr val="accent3"/>
          </a:fillRef>
          <a:effectRef idx="0">
            <a:schemeClr val="accent3"/>
          </a:effectRef>
          <a:fontRef idx="minor">
            <a:schemeClr val="tx1"/>
          </a:fontRef>
        </p:style>
      </p:cxnSp>
      <p:sp>
        <p:nvSpPr>
          <p:cNvPr id="33" name="Oval 32">
            <a:extLst>
              <a:ext uri="{FF2B5EF4-FFF2-40B4-BE49-F238E27FC236}">
                <a16:creationId xmlns:a16="http://schemas.microsoft.com/office/drawing/2014/main" id="{A3F2D011-E0B7-48CC-AFB9-73A3BF7FE519}"/>
              </a:ext>
            </a:extLst>
          </p:cNvPr>
          <p:cNvSpPr/>
          <p:nvPr/>
        </p:nvSpPr>
        <p:spPr>
          <a:xfrm>
            <a:off x="2985864" y="4422340"/>
            <a:ext cx="91440" cy="9144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C9934FB7-CAEF-4499-85D7-0315E2B85253}"/>
              </a:ext>
            </a:extLst>
          </p:cNvPr>
          <p:cNvSpPr/>
          <p:nvPr/>
        </p:nvSpPr>
        <p:spPr>
          <a:xfrm>
            <a:off x="2985864" y="5747174"/>
            <a:ext cx="91440" cy="9144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a:extLst>
              <a:ext uri="{FF2B5EF4-FFF2-40B4-BE49-F238E27FC236}">
                <a16:creationId xmlns:a16="http://schemas.microsoft.com/office/drawing/2014/main" id="{8F03EE39-7BEE-4F47-BD0B-B1A753180BBD}"/>
              </a:ext>
            </a:extLst>
          </p:cNvPr>
          <p:cNvSpPr/>
          <p:nvPr/>
        </p:nvSpPr>
        <p:spPr>
          <a:xfrm>
            <a:off x="2985864" y="7072008"/>
            <a:ext cx="91440" cy="9144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a:extLst>
              <a:ext uri="{FF2B5EF4-FFF2-40B4-BE49-F238E27FC236}">
                <a16:creationId xmlns:a16="http://schemas.microsoft.com/office/drawing/2014/main" id="{D00F20C8-5323-4559-91B7-F1722D4D70C9}"/>
              </a:ext>
            </a:extLst>
          </p:cNvPr>
          <p:cNvSpPr/>
          <p:nvPr/>
        </p:nvSpPr>
        <p:spPr>
          <a:xfrm>
            <a:off x="508196" y="6747256"/>
            <a:ext cx="91440" cy="9144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Oval 36">
            <a:extLst>
              <a:ext uri="{FF2B5EF4-FFF2-40B4-BE49-F238E27FC236}">
                <a16:creationId xmlns:a16="http://schemas.microsoft.com/office/drawing/2014/main" id="{2EE2CCFB-0EC2-4F30-9164-5406E59225AE}"/>
              </a:ext>
            </a:extLst>
          </p:cNvPr>
          <p:cNvSpPr/>
          <p:nvPr/>
        </p:nvSpPr>
        <p:spPr>
          <a:xfrm>
            <a:off x="508196" y="7686595"/>
            <a:ext cx="91440" cy="9144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Oval 37">
            <a:extLst>
              <a:ext uri="{FF2B5EF4-FFF2-40B4-BE49-F238E27FC236}">
                <a16:creationId xmlns:a16="http://schemas.microsoft.com/office/drawing/2014/main" id="{6DF28DEE-0134-472B-A030-8DC980FF3007}"/>
              </a:ext>
            </a:extLst>
          </p:cNvPr>
          <p:cNvSpPr/>
          <p:nvPr/>
        </p:nvSpPr>
        <p:spPr>
          <a:xfrm>
            <a:off x="508196" y="8587834"/>
            <a:ext cx="91440" cy="91440"/>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9" name="Picture 38">
            <a:extLst>
              <a:ext uri="{FF2B5EF4-FFF2-40B4-BE49-F238E27FC236}">
                <a16:creationId xmlns:a16="http://schemas.microsoft.com/office/drawing/2014/main" id="{D3FE48F5-155B-46CE-B110-2700A94899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7694" y="2129498"/>
            <a:ext cx="273148" cy="273148"/>
          </a:xfrm>
          <a:prstGeom prst="rect">
            <a:avLst/>
          </a:prstGeom>
        </p:spPr>
      </p:pic>
      <p:pic>
        <p:nvPicPr>
          <p:cNvPr id="40" name="Picture 39">
            <a:extLst>
              <a:ext uri="{FF2B5EF4-FFF2-40B4-BE49-F238E27FC236}">
                <a16:creationId xmlns:a16="http://schemas.microsoft.com/office/drawing/2014/main" id="{700494F6-6BB6-4DF8-B389-1AA32AE837C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3219" y="2511519"/>
            <a:ext cx="245848" cy="245848"/>
          </a:xfrm>
          <a:prstGeom prst="rect">
            <a:avLst/>
          </a:prstGeom>
        </p:spPr>
      </p:pic>
      <p:pic>
        <p:nvPicPr>
          <p:cNvPr id="41" name="Picture 40">
            <a:extLst>
              <a:ext uri="{FF2B5EF4-FFF2-40B4-BE49-F238E27FC236}">
                <a16:creationId xmlns:a16="http://schemas.microsoft.com/office/drawing/2014/main" id="{63A88010-D39D-42FE-8F0C-D25B2658BD4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3734" y="2878012"/>
            <a:ext cx="249597" cy="249597"/>
          </a:xfrm>
          <a:prstGeom prst="rect">
            <a:avLst/>
          </a:prstGeom>
        </p:spPr>
      </p:pic>
      <p:pic>
        <p:nvPicPr>
          <p:cNvPr id="42" name="Picture 41">
            <a:extLst>
              <a:ext uri="{FF2B5EF4-FFF2-40B4-BE49-F238E27FC236}">
                <a16:creationId xmlns:a16="http://schemas.microsoft.com/office/drawing/2014/main" id="{806B1F6F-A08A-4002-A5B4-0660669B5879}"/>
              </a:ext>
            </a:extLst>
          </p:cNvPr>
          <p:cNvPicPr>
            <a:picLocks noChangeAspect="1"/>
          </p:cNvPicPr>
          <p:nvPr/>
        </p:nvPicPr>
        <p:blipFill>
          <a:blip r:embed="rId6">
            <a:extLst>
              <a:ext uri="{BEBA8EAE-BF5A-486C-A8C5-ECC9F3942E4B}">
                <a14:imgProps xmlns:a14="http://schemas.microsoft.com/office/drawing/2010/main">
                  <a14:imgLayer r:embed="rId7">
                    <a14:imgEffect>
                      <a14:sharpenSoften amount="50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89470" y="3239644"/>
            <a:ext cx="249597" cy="249597"/>
          </a:xfrm>
          <a:prstGeom prst="rect">
            <a:avLst/>
          </a:prstGeom>
        </p:spPr>
      </p:pic>
      <p:sp>
        <p:nvSpPr>
          <p:cNvPr id="44" name="Rectangle 43">
            <a:extLst>
              <a:ext uri="{FF2B5EF4-FFF2-40B4-BE49-F238E27FC236}">
                <a16:creationId xmlns:a16="http://schemas.microsoft.com/office/drawing/2014/main" id="{C26F971A-4665-4912-8DAB-C65D74B35F6F}"/>
              </a:ext>
            </a:extLst>
          </p:cNvPr>
          <p:cNvSpPr/>
          <p:nvPr/>
        </p:nvSpPr>
        <p:spPr>
          <a:xfrm>
            <a:off x="0" y="9743073"/>
            <a:ext cx="6877156" cy="162927"/>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528884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TotalTime>
  <Words>182</Words>
  <Application>Microsoft Office PowerPoint</Application>
  <PresentationFormat>A4 Paper (210x297 mm)</PresentationFormat>
  <Paragraphs>45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Open Sans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smart motors</dc:creator>
  <cp:lastModifiedBy>smart motors</cp:lastModifiedBy>
  <cp:revision>7</cp:revision>
  <dcterms:created xsi:type="dcterms:W3CDTF">2024-07-29T12:47:26Z</dcterms:created>
  <dcterms:modified xsi:type="dcterms:W3CDTF">2024-07-29T13:50:05Z</dcterms:modified>
</cp:coreProperties>
</file>